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5" r:id="rId2"/>
    <p:sldId id="264" r:id="rId3"/>
    <p:sldId id="258" r:id="rId4"/>
    <p:sldId id="259" r:id="rId5"/>
    <p:sldId id="260" r:id="rId6"/>
    <p:sldId id="261" r:id="rId7"/>
    <p:sldId id="262" r:id="rId8"/>
    <p:sldId id="263"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550" autoAdjust="0"/>
  </p:normalViewPr>
  <p:slideViewPr>
    <p:cSldViewPr>
      <p:cViewPr varScale="1">
        <p:scale>
          <a:sx n="51" d="100"/>
          <a:sy n="51" d="100"/>
        </p:scale>
        <p:origin x="-1158" y="-90"/>
      </p:cViewPr>
      <p:guideLst>
        <p:guide orient="horz" pos="2160"/>
        <p:guide pos="2880"/>
      </p:guideLst>
    </p:cSldViewPr>
  </p:slideViewPr>
  <p:outlineViewPr>
    <p:cViewPr>
      <p:scale>
        <a:sx n="33" d="100"/>
        <a:sy n="33" d="100"/>
      </p:scale>
      <p:origin x="0" y="13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820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6551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6722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450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314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744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751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803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081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052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539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545548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a:buNone/>
              <a:defRPr/>
            </a:pPr>
            <a:r>
              <a:rPr lang="ar-EG" b="1" dirty="0" smtClean="0">
                <a:solidFill>
                  <a:srgbClr val="0070C0"/>
                </a:solidFill>
              </a:rPr>
              <a:t>المحاضرة الثامنة</a:t>
            </a:r>
          </a:p>
          <a:p>
            <a:pPr>
              <a:defRPr/>
            </a:pPr>
            <a:r>
              <a:rPr lang="ar-EG" b="1" dirty="0" smtClean="0">
                <a:solidFill>
                  <a:srgbClr val="FF0000"/>
                </a:solidFill>
              </a:rPr>
              <a:t>مقرر </a:t>
            </a:r>
            <a:r>
              <a:rPr lang="ar-EG" b="1" dirty="0">
                <a:solidFill>
                  <a:srgbClr val="FF0000"/>
                </a:solidFill>
              </a:rPr>
              <a:t>المسطحات الخضراء ( اختياري)</a:t>
            </a:r>
          </a:p>
          <a:p>
            <a:pPr marL="0" indent="0">
              <a:buNone/>
              <a:defRPr/>
            </a:pPr>
            <a:endParaRPr lang="ar-EG" dirty="0"/>
          </a:p>
          <a:p>
            <a:pPr>
              <a:defRPr/>
            </a:pPr>
            <a:r>
              <a:rPr lang="ar-EG" sz="2800" dirty="0">
                <a:solidFill>
                  <a:schemeClr val="bg2">
                    <a:lumMod val="10000"/>
                  </a:schemeClr>
                </a:solidFill>
              </a:rPr>
              <a:t>طلاب المستوي الرابع برنامج الانتاج النباتي تخصص البساتين</a:t>
            </a:r>
          </a:p>
          <a:p>
            <a:pPr algn="ctr">
              <a:defRPr/>
            </a:pPr>
            <a:r>
              <a:rPr lang="ar-EG" dirty="0">
                <a:solidFill>
                  <a:srgbClr val="C00000"/>
                </a:solidFill>
              </a:rPr>
              <a:t>اعداد</a:t>
            </a:r>
          </a:p>
          <a:p>
            <a:pPr marL="0" indent="0">
              <a:buNone/>
              <a:defRPr/>
            </a:pPr>
            <a:r>
              <a:rPr lang="ar-EG" sz="4400" b="1" dirty="0" smtClean="0">
                <a:solidFill>
                  <a:srgbClr val="002060"/>
                </a:solidFill>
              </a:rPr>
              <a:t>  ا.د/ياسر </a:t>
            </a:r>
            <a:r>
              <a:rPr lang="ar-EG" sz="4400" b="1" dirty="0">
                <a:solidFill>
                  <a:srgbClr val="002060"/>
                </a:solidFill>
              </a:rPr>
              <a:t>عبد </a:t>
            </a:r>
            <a:r>
              <a:rPr lang="ar-EG" sz="4400" b="1" dirty="0" smtClean="0">
                <a:solidFill>
                  <a:srgbClr val="002060"/>
                </a:solidFill>
              </a:rPr>
              <a:t>الفتاح عبد العاطي  غطاس</a:t>
            </a:r>
          </a:p>
          <a:p>
            <a:pPr marL="0" indent="0">
              <a:buNone/>
              <a:defRPr/>
            </a:pPr>
            <a:endParaRPr lang="ar-EG" sz="4400" b="1" dirty="0">
              <a:solidFill>
                <a:srgbClr val="002060"/>
              </a:solidFill>
            </a:endParaRPr>
          </a:p>
          <a:p>
            <a:pPr marL="0" indent="0">
              <a:buNone/>
              <a:defRPr/>
            </a:pPr>
            <a:r>
              <a:rPr lang="ar-EG" sz="2400" b="1" dirty="0">
                <a:solidFill>
                  <a:srgbClr val="FF0000"/>
                </a:solidFill>
              </a:rPr>
              <a:t>استاذ زهور ونباتات الزينة والنباتات الطبية والعطرية وزراعة الانسجه المساعد</a:t>
            </a:r>
          </a:p>
          <a:p>
            <a:pPr marL="0" indent="0">
              <a:buNone/>
              <a:defRPr/>
            </a:pPr>
            <a:r>
              <a:rPr lang="ar-EG" sz="2400" b="1" dirty="0" smtClean="0">
                <a:solidFill>
                  <a:srgbClr val="FF0000"/>
                </a:solidFill>
              </a:rPr>
              <a:t>                              كلية </a:t>
            </a:r>
            <a:r>
              <a:rPr lang="ar-EG" sz="2400" b="1" dirty="0">
                <a:solidFill>
                  <a:srgbClr val="FF0000"/>
                </a:solidFill>
              </a:rPr>
              <a:t>الزراعه بمشتهر – جامعة بنها</a:t>
            </a:r>
          </a:p>
          <a:p>
            <a:endParaRPr lang="ar-EG" dirty="0"/>
          </a:p>
        </p:txBody>
      </p:sp>
    </p:spTree>
    <p:extLst>
      <p:ext uri="{BB962C8B-B14F-4D97-AF65-F5344CB8AC3E}">
        <p14:creationId xmlns:p14="http://schemas.microsoft.com/office/powerpoint/2010/main" val="3796187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Grp="1" noChangeArrowheads="1" noChangeShapeType="1" noTextEdit="1"/>
          </p:cNvSpPr>
          <p:nvPr>
            <p:ph idx="1"/>
          </p:nvPr>
        </p:nvSpPr>
        <p:spPr bwMode="auto">
          <a:xfrm>
            <a:off x="0" y="533400"/>
            <a:ext cx="8991600" cy="5410200"/>
          </a:xfrm>
          <a:prstGeom prst="rect">
            <a:avLst/>
          </a:prstGeom>
        </p:spPr>
        <p:txBody>
          <a:bodyPr wrap="none" fromWordArt="1">
            <a:prstTxWarp prst="textPlain">
              <a:avLst>
                <a:gd name="adj" fmla="val 39801"/>
              </a:avLst>
            </a:prstTxWarp>
          </a:bodyPr>
          <a:lstStyle/>
          <a:p>
            <a:pPr marL="0" indent="0" algn="ctr">
              <a:buNone/>
            </a:pPr>
            <a:r>
              <a:rPr lang="ar-EG" sz="36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شكراً </a:t>
            </a:r>
            <a:r>
              <a:rPr lang="ar-EG"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لكم</a:t>
            </a:r>
          </a:p>
        </p:txBody>
      </p:sp>
    </p:spTree>
    <p:extLst>
      <p:ext uri="{BB962C8B-B14F-4D97-AF65-F5344CB8AC3E}">
        <p14:creationId xmlns:p14="http://schemas.microsoft.com/office/powerpoint/2010/main" val="159797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عمليات الصيانة الثانوية للمسطحات الخضراء</a:t>
            </a:r>
            <a:endParaRPr lang="ar-EG" dirty="0"/>
          </a:p>
        </p:txBody>
      </p:sp>
      <p:sp>
        <p:nvSpPr>
          <p:cNvPr id="3" name="Content Placeholder 2"/>
          <p:cNvSpPr>
            <a:spLocks noGrp="1"/>
          </p:cNvSpPr>
          <p:nvPr>
            <p:ph idx="1"/>
          </p:nvPr>
        </p:nvSpPr>
        <p:spPr/>
        <p:txBody>
          <a:bodyPr>
            <a:normAutofit lnSpcReduction="10000"/>
          </a:bodyPr>
          <a:lstStyle/>
          <a:p>
            <a:pPr lvl="0"/>
            <a:r>
              <a:rPr lang="ar-EG" sz="3000" dirty="0">
                <a:solidFill>
                  <a:prstClr val="black"/>
                </a:solidFill>
              </a:rPr>
              <a:t>1- كورينج </a:t>
            </a:r>
            <a:r>
              <a:rPr lang="en-US" sz="3000" dirty="0">
                <a:solidFill>
                  <a:prstClr val="black"/>
                </a:solidFill>
              </a:rPr>
              <a:t>Coring</a:t>
            </a:r>
            <a:r>
              <a:rPr lang="ar-EG" sz="3000" dirty="0">
                <a:solidFill>
                  <a:prstClr val="black"/>
                </a:solidFill>
              </a:rPr>
              <a:t> </a:t>
            </a:r>
            <a:r>
              <a:rPr lang="ar-EG" sz="3000" dirty="0">
                <a:solidFill>
                  <a:srgbClr val="0070C0"/>
                </a:solidFill>
              </a:rPr>
              <a:t>ويتم فيها استخراج قوالب مخروطية من المسطح بمقاس من ربع الي واحد بوصة للكور الواحد ويتوقف علي صلابة التربة وقوة الالة المستخدمةوهناك نوعين من الات الكوور وهي وحدات الحركة العمودية ووحدات الحركة الدائرية ويطلق علي الكورينج احيانا التهوية حيث تساعد العملية في تهوية التربة عن طريق الثقوب </a:t>
            </a:r>
            <a:r>
              <a:rPr lang="ar-EG" sz="3000" dirty="0">
                <a:solidFill>
                  <a:prstClr val="black"/>
                </a:solidFill>
              </a:rPr>
              <a:t>.</a:t>
            </a:r>
          </a:p>
          <a:p>
            <a:pPr lvl="0"/>
            <a:r>
              <a:rPr lang="ar-EG" sz="3000" dirty="0">
                <a:solidFill>
                  <a:prstClr val="black"/>
                </a:solidFill>
              </a:rPr>
              <a:t>مميزاتها: 1</a:t>
            </a:r>
            <a:r>
              <a:rPr lang="ar-EG" sz="3000" dirty="0">
                <a:solidFill>
                  <a:srgbClr val="00B0F0"/>
                </a:solidFill>
              </a:rPr>
              <a:t>- اطلاق الغازات السامه من التربة</a:t>
            </a:r>
          </a:p>
          <a:p>
            <a:pPr marL="0" lvl="0" indent="0">
              <a:buNone/>
            </a:pPr>
            <a:r>
              <a:rPr lang="ar-EG" sz="3000" dirty="0">
                <a:solidFill>
                  <a:srgbClr val="00B0F0"/>
                </a:solidFill>
              </a:rPr>
              <a:t>2- تحسين ترطيب التربة 3- زياده معدل صرف التربة والمسطح </a:t>
            </a:r>
          </a:p>
          <a:p>
            <a:pPr marL="0" lvl="0" indent="0">
              <a:buNone/>
            </a:pPr>
            <a:r>
              <a:rPr lang="ar-EG" sz="3000" dirty="0">
                <a:solidFill>
                  <a:srgbClr val="00B0F0"/>
                </a:solidFill>
              </a:rPr>
              <a:t>4- تنشيط نمو الجذور 5- تحسين استفاده واستجابة المسطح للاسمده </a:t>
            </a:r>
          </a:p>
          <a:p>
            <a:endParaRPr lang="ar-EG" dirty="0"/>
          </a:p>
        </p:txBody>
      </p:sp>
    </p:spTree>
    <p:extLst>
      <p:ext uri="{BB962C8B-B14F-4D97-AF65-F5344CB8AC3E}">
        <p14:creationId xmlns:p14="http://schemas.microsoft.com/office/powerpoint/2010/main" val="17566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rmAutofit lnSpcReduction="10000"/>
          </a:bodyPr>
          <a:lstStyle/>
          <a:p>
            <a:r>
              <a:rPr lang="ar-EG" dirty="0" smtClean="0"/>
              <a:t>عيوب الكورينج:</a:t>
            </a:r>
          </a:p>
          <a:p>
            <a:pPr marL="0" indent="0">
              <a:buNone/>
            </a:pPr>
            <a:r>
              <a:rPr lang="ar-EG" dirty="0" smtClean="0"/>
              <a:t>1</a:t>
            </a:r>
            <a:r>
              <a:rPr lang="ar-EG" dirty="0" smtClean="0">
                <a:solidFill>
                  <a:srgbClr val="0070C0"/>
                </a:solidFill>
              </a:rPr>
              <a:t>- خلخلة التربة علي سطح المسطح 2- زياه فرص تعريض المسطح للجفاف  3- زيادة نمو الحشائش </a:t>
            </a:r>
          </a:p>
          <a:p>
            <a:pPr marL="0" indent="0">
              <a:buNone/>
            </a:pPr>
            <a:r>
              <a:rPr lang="ar-EG" dirty="0" smtClean="0"/>
              <a:t>2- الحفر </a:t>
            </a:r>
            <a:r>
              <a:rPr lang="en-US" dirty="0" smtClean="0"/>
              <a:t>Drilling</a:t>
            </a:r>
            <a:r>
              <a:rPr lang="ar-EG" dirty="0" smtClean="0"/>
              <a:t> </a:t>
            </a:r>
            <a:r>
              <a:rPr lang="ar-EG" dirty="0" smtClean="0">
                <a:solidFill>
                  <a:srgbClr val="FF0000"/>
                </a:solidFill>
              </a:rPr>
              <a:t>وهي طريقة اخري شبيهه بالكورينج وفيها لايتم اخراج قوالب من التربة ولكن تصنع حفر في التربة.</a:t>
            </a:r>
          </a:p>
          <a:p>
            <a:pPr marL="0" indent="0">
              <a:buNone/>
            </a:pPr>
            <a:r>
              <a:rPr lang="ar-EG" dirty="0" smtClean="0"/>
              <a:t>3- الرزات والشرائح </a:t>
            </a:r>
            <a:r>
              <a:rPr lang="en-US" dirty="0" smtClean="0"/>
              <a:t>Spiking and slicing </a:t>
            </a:r>
            <a:r>
              <a:rPr lang="ar-EG" dirty="0" smtClean="0"/>
              <a:t> </a:t>
            </a:r>
            <a:r>
              <a:rPr lang="ar-EG" dirty="0" smtClean="0">
                <a:solidFill>
                  <a:schemeClr val="accent1">
                    <a:lumMod val="50000"/>
                  </a:schemeClr>
                </a:solidFill>
              </a:rPr>
              <a:t>الشرائح هي عملية بواسطتها يتم اختراق المسطح بعمق يصل الي 3-4 بوصة بواسطة سلسلة من الانصال مثبتة علي اسطوانات وهي لا تثير التربة علي المسطح.الرزات تماثلها ولكن الاختراق محدود بواحد بوصة والرزات تناسب الجولف جرين والشرائح تناسب فيرواي والعمليتين السابقتين تحسن التهوية ومعدل صرف التربة ويمكن اجرائها اسبوعيا </a:t>
            </a:r>
            <a:endParaRPr lang="ar-EG" dirty="0">
              <a:solidFill>
                <a:schemeClr val="accent1">
                  <a:lumMod val="50000"/>
                </a:schemeClr>
              </a:solidFill>
            </a:endParaRPr>
          </a:p>
        </p:txBody>
      </p:sp>
    </p:spTree>
    <p:extLst>
      <p:ext uri="{BB962C8B-B14F-4D97-AF65-F5344CB8AC3E}">
        <p14:creationId xmlns:p14="http://schemas.microsoft.com/office/powerpoint/2010/main" val="279341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25000" lnSpcReduction="20000"/>
          </a:bodyPr>
          <a:lstStyle/>
          <a:p>
            <a:r>
              <a:rPr lang="ar-EG" sz="12800" dirty="0" smtClean="0"/>
              <a:t>4- القص القائم </a:t>
            </a:r>
            <a:r>
              <a:rPr lang="en-US" sz="12800" dirty="0" smtClean="0"/>
              <a:t>vertical mowing </a:t>
            </a:r>
            <a:r>
              <a:rPr lang="ar-EG" sz="12800" dirty="0" smtClean="0"/>
              <a:t> </a:t>
            </a:r>
            <a:r>
              <a:rPr lang="ar-EG" sz="12800" dirty="0" smtClean="0">
                <a:solidFill>
                  <a:schemeClr val="accent6">
                    <a:lumMod val="75000"/>
                  </a:schemeClr>
                </a:solidFill>
              </a:rPr>
              <a:t>هي تتم باستخدام ماكينات بانصال موجهه لتخترق المسطح باعماق مختلفة وتفيد في ان يتم تقطيع السيقان والاوراق لتقليل الجرين في الجولف ويفضل القص العمودي  وهو يجري بهدف تجديد المسطح وتجري بنفس الة زراعة البذرة حيث يتم القص بالجزء الامامي وزراعة البذرة في الجزء الخلفي وتسمس ديسك سبيدر.</a:t>
            </a:r>
          </a:p>
          <a:p>
            <a:r>
              <a:rPr lang="ar-EG" sz="12800" dirty="0" smtClean="0"/>
              <a:t>5- </a:t>
            </a:r>
            <a:r>
              <a:rPr lang="en-US" sz="12800" dirty="0" smtClean="0"/>
              <a:t>Rolling </a:t>
            </a:r>
            <a:r>
              <a:rPr lang="ar-EG" sz="12800" dirty="0" smtClean="0"/>
              <a:t>الرول </a:t>
            </a:r>
            <a:r>
              <a:rPr lang="ar-EG" sz="12800" dirty="0" smtClean="0">
                <a:solidFill>
                  <a:srgbClr val="00B0F0"/>
                </a:solidFill>
              </a:rPr>
              <a:t>تمرير البلاطة او الهراس لضبط تجانس سطح المسطح الاخضر وتجري عند زراعة المسطح الجديد لتثبيته في التربة حيث يتم حدوث اتصال بين التربة والجزور وهي تؤدي للتخلص من الهواء الزائد في التربة وتسوية المسطح وتقليل حدوث جفاف للجذور ويجب ان تكون التربة رطبة ففي ملاعب كره القدم تجري هذه العملية بعد نهاية المباراة لاعادة القطع والاجزاء من المسطح التي ظهرت جزورها او تم شدها من مكانها وتسويتها بسطح المسطح </a:t>
            </a:r>
          </a:p>
          <a:p>
            <a:pPr marL="0" indent="0">
              <a:buNone/>
            </a:pPr>
            <a:r>
              <a:rPr lang="ar-EG" sz="12800" dirty="0" smtClean="0"/>
              <a:t>.</a:t>
            </a:r>
          </a:p>
          <a:p>
            <a:endParaRPr lang="ar-EG" dirty="0" smtClean="0"/>
          </a:p>
          <a:p>
            <a:r>
              <a:rPr lang="ar-EG" dirty="0" smtClean="0"/>
              <a:t>		</a:t>
            </a:r>
            <a:endParaRPr lang="ar-EG" dirty="0"/>
          </a:p>
        </p:txBody>
      </p:sp>
    </p:spTree>
    <p:extLst>
      <p:ext uri="{BB962C8B-B14F-4D97-AF65-F5344CB8AC3E}">
        <p14:creationId xmlns:p14="http://schemas.microsoft.com/office/powerpoint/2010/main" val="113732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endParaRPr lang="ar-EG" dirty="0"/>
          </a:p>
          <a:p>
            <a:r>
              <a:rPr lang="ar-EG" dirty="0"/>
              <a:t>6- عملية التغطية </a:t>
            </a:r>
            <a:r>
              <a:rPr lang="ar-EG" dirty="0">
                <a:solidFill>
                  <a:srgbClr val="0070C0"/>
                </a:solidFill>
              </a:rPr>
              <a:t>وبموجبها تضاف طبقة رفيعة من التربة الي مسطح اخضر جديد حتي تثبت الزراعة الجديدة وتوقف الجفاف او لمسطح اخضر قديم لعده اسباب منها التنعيم لاغراض اللعب وتنشيط التعافي من الاصابات والامراض وحماية الجرين في الشتاء وعملية التغطية تودي للحصول علي مسطح ذو خصائص جيده وتحسين الصرف والتهوية</a:t>
            </a:r>
          </a:p>
          <a:p>
            <a:r>
              <a:rPr lang="ar-EG" dirty="0"/>
              <a:t>7- عملية السجادة </a:t>
            </a:r>
            <a:r>
              <a:rPr lang="en-US" dirty="0"/>
              <a:t>Matting </a:t>
            </a:r>
            <a:r>
              <a:rPr lang="ar-EG" dirty="0" smtClean="0">
                <a:solidFill>
                  <a:srgbClr val="FF0000"/>
                </a:solidFill>
              </a:rPr>
              <a:t>تستخدم </a:t>
            </a:r>
            <a:r>
              <a:rPr lang="ar-EG" dirty="0">
                <a:solidFill>
                  <a:srgbClr val="FF0000"/>
                </a:solidFill>
              </a:rPr>
              <a:t>فيها سجاده معدنية او جهاز مشابة يسحب عبر المسطح وهي ضرورية بعد عملية التغطية لازالة التربة الملتصقة بالاوراق ولادخالها بالمسطح حتي لاتتداخل مع عملية القص وهي تؤدي لتجانس المسطح حيث تملا الاماكن المنخفضة </a:t>
            </a:r>
          </a:p>
          <a:p>
            <a:endParaRPr lang="ar-EG" dirty="0"/>
          </a:p>
        </p:txBody>
      </p:sp>
    </p:spTree>
    <p:extLst>
      <p:ext uri="{BB962C8B-B14F-4D97-AF65-F5344CB8AC3E}">
        <p14:creationId xmlns:p14="http://schemas.microsoft.com/office/powerpoint/2010/main" val="2039068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248400"/>
          </a:xfrm>
        </p:spPr>
        <p:txBody>
          <a:bodyPr>
            <a:normAutofit/>
          </a:bodyPr>
          <a:lstStyle/>
          <a:p>
            <a:r>
              <a:rPr lang="ar-EG" dirty="0">
                <a:effectLst>
                  <a:outerShdw blurRad="38100" dist="38100" dir="2700000" algn="tl">
                    <a:srgbClr val="000000">
                      <a:alpha val="43137"/>
                    </a:srgbClr>
                  </a:outerShdw>
                </a:effectLst>
              </a:rPr>
              <a:t>8- ملونات المسطح </a:t>
            </a:r>
            <a:r>
              <a:rPr lang="en-US" dirty="0" err="1">
                <a:effectLst>
                  <a:outerShdw blurRad="38100" dist="38100" dir="2700000" algn="tl">
                    <a:srgbClr val="000000">
                      <a:alpha val="43137"/>
                    </a:srgbClr>
                  </a:outerShdw>
                </a:effectLst>
              </a:rPr>
              <a:t>Truf</a:t>
            </a:r>
            <a:r>
              <a:rPr lang="en-US" dirty="0">
                <a:effectLst>
                  <a:outerShdw blurRad="38100" dist="38100" dir="2700000" algn="tl">
                    <a:srgbClr val="000000">
                      <a:alpha val="43137"/>
                    </a:srgbClr>
                  </a:outerShdw>
                </a:effectLst>
              </a:rPr>
              <a:t> colorants  </a:t>
            </a:r>
            <a:r>
              <a:rPr lang="ar-EG" dirty="0">
                <a:solidFill>
                  <a:srgbClr val="00B050"/>
                </a:solidFill>
                <a:effectLst>
                  <a:outerShdw blurRad="38100" dist="38100" dir="2700000" algn="tl">
                    <a:srgbClr val="000000">
                      <a:alpha val="43137"/>
                    </a:srgbClr>
                  </a:outerShdw>
                </a:effectLst>
              </a:rPr>
              <a:t>تستخدم بهدف التلوين الصناعي  لمسطح ساكن وتجميل المسطح المصاب او الذي فقد لونة  والملونات تختلف من الازرق المخضر وحتي الاخضر الباهر ويجب اختيار الملونات التي تعطي مظهر جيد للمسطح وتريح العين ويجب استخدامها بتجانس ويجب عند الرش ان يكون متجانس مثلا بعض الملاعب تلون قبل بث المباريات </a:t>
            </a:r>
          </a:p>
          <a:p>
            <a:r>
              <a:rPr lang="ar-EG" dirty="0">
                <a:effectLst>
                  <a:outerShdw blurRad="38100" dist="38100" dir="2700000" algn="tl">
                    <a:srgbClr val="000000">
                      <a:alpha val="43137"/>
                    </a:srgbClr>
                  </a:outerShdw>
                </a:effectLst>
              </a:rPr>
              <a:t>9- الحدية: </a:t>
            </a:r>
            <a:r>
              <a:rPr lang="ar-EG" dirty="0">
                <a:solidFill>
                  <a:srgbClr val="7030A0"/>
                </a:solidFill>
                <a:effectLst>
                  <a:outerShdw blurRad="38100" dist="38100" dir="2700000" algn="tl">
                    <a:srgbClr val="000000">
                      <a:alpha val="43137"/>
                    </a:srgbClr>
                  </a:outerShdw>
                </a:effectLst>
              </a:rPr>
              <a:t>يقصد بها وضع حد ما بين دواير الأزهار والمسطحات الخضراء وذلك لمنع تداخل نمو نباتات الداير والمسطح</a:t>
            </a:r>
          </a:p>
        </p:txBody>
      </p:sp>
    </p:spTree>
    <p:extLst>
      <p:ext uri="{BB962C8B-B14F-4D97-AF65-F5344CB8AC3E}">
        <p14:creationId xmlns:p14="http://schemas.microsoft.com/office/powerpoint/2010/main" val="285263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ar-EG" dirty="0" smtClean="0"/>
              <a:t>10- تجديد </a:t>
            </a:r>
            <a:r>
              <a:rPr lang="ar-EG" dirty="0"/>
              <a:t>المسطح: </a:t>
            </a:r>
            <a:r>
              <a:rPr lang="ar-EG" dirty="0">
                <a:solidFill>
                  <a:srgbClr val="7030A0"/>
                </a:solidFill>
              </a:rPr>
              <a:t>أحيانا يلزم تجديد بقع خاصة في المسطح الأخضر بسبب جفافها أو تعرضها لمهاجمة مسببات الأمراض وفي هذه الحالة لا بد من إثارة تربة المسطح الأخضر في تلك البقعة باستخدام الأدوات المناسبة التي قد تكون آلية أو يدوية كاستخدام مشط الزراعة، حتى تكشف تربة المسطح ثم تنثر البذور، وتوفر الرطوبة المناسبة لإنباتها.</a:t>
            </a:r>
          </a:p>
          <a:p>
            <a:r>
              <a:rPr lang="ar-EG" dirty="0"/>
              <a:t>11- مقاومة الآفات والامراض  </a:t>
            </a:r>
          </a:p>
          <a:p>
            <a:r>
              <a:rPr lang="ar-EG" dirty="0">
                <a:solidFill>
                  <a:srgbClr val="C00000"/>
                </a:solidFill>
              </a:rPr>
              <a:t>تتعرض المسطحات للإصابة بالحشرات، والأمراض خاصة النيماتودا وغيرها إضافة إلى أعشاب النباتات الأخرى.</a:t>
            </a:r>
          </a:p>
          <a:p>
            <a:r>
              <a:rPr lang="ar-EG" dirty="0">
                <a:solidFill>
                  <a:srgbClr val="C00000"/>
                </a:solidFill>
              </a:rPr>
              <a:t>1- الحشرات: مثل اليرقات والمن.</a:t>
            </a:r>
          </a:p>
          <a:p>
            <a:r>
              <a:rPr lang="ar-EG" dirty="0">
                <a:solidFill>
                  <a:srgbClr val="C00000"/>
                </a:solidFill>
              </a:rPr>
              <a:t>2- الأمراض: الذبول الرايزكتوني والذبول الفيوزارمي والتفحم والصدأ والبياض.</a:t>
            </a:r>
          </a:p>
          <a:p>
            <a:r>
              <a:rPr lang="ar-EG" dirty="0">
                <a:solidFill>
                  <a:srgbClr val="C00000"/>
                </a:solidFill>
              </a:rPr>
              <a:t>3- الأعشاب: تباد باستخدام مبيدات الأعشاب، أو يتم قلعها باليد.</a:t>
            </a:r>
          </a:p>
          <a:p>
            <a:endParaRPr lang="ar-EG" dirty="0">
              <a:solidFill>
                <a:srgbClr val="C00000"/>
              </a:solidFill>
            </a:endParaRPr>
          </a:p>
        </p:txBody>
      </p:sp>
    </p:spTree>
    <p:extLst>
      <p:ext uri="{BB962C8B-B14F-4D97-AF65-F5344CB8AC3E}">
        <p14:creationId xmlns:p14="http://schemas.microsoft.com/office/powerpoint/2010/main" val="190707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Picture 5" descr="soil-bust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0" y="3044280"/>
            <a:ext cx="4572000" cy="769441"/>
          </a:xfrm>
          <a:prstGeom prst="rect">
            <a:avLst/>
          </a:prstGeom>
        </p:spPr>
        <p:txBody>
          <a:bodyPr>
            <a:spAutoFit/>
          </a:bodyPr>
          <a:lstStyle/>
          <a:p>
            <a:pPr lvl="0" algn="ctr" rtl="1" fontAlgn="base">
              <a:spcBef>
                <a:spcPct val="50000"/>
              </a:spcBef>
              <a:spcAft>
                <a:spcPct val="0"/>
              </a:spcAft>
            </a:pPr>
            <a:r>
              <a:rPr lang="ar-JO" sz="2200" b="1" dirty="0">
                <a:solidFill>
                  <a:schemeClr val="tx1">
                    <a:lumMod val="95000"/>
                    <a:lumOff val="5000"/>
                  </a:schemeClr>
                </a:solidFill>
                <a:latin typeface="Arial" pitchFamily="34" charset="0"/>
                <a:cs typeface="Arial" pitchFamily="34" charset="0"/>
              </a:rPr>
              <a:t>تستخدم هذه الالة و ذلك لعمل فراغات و عمل تهوية في المسطح الأخضر</a:t>
            </a:r>
            <a:endParaRPr lang="en-US" sz="2200" b="1" dirty="0">
              <a:solidFill>
                <a:schemeClr val="tx1">
                  <a:lumMod val="95000"/>
                  <a:lumOff val="5000"/>
                </a:schemeClr>
              </a:solidFill>
              <a:latin typeface="Arial" pitchFamily="34" charset="0"/>
              <a:cs typeface="Arial" pitchFamily="34" charset="0"/>
            </a:endParaRPr>
          </a:p>
        </p:txBody>
      </p:sp>
      <p:sp>
        <p:nvSpPr>
          <p:cNvPr id="6" name="Rectangle 5"/>
          <p:cNvSpPr/>
          <p:nvPr/>
        </p:nvSpPr>
        <p:spPr>
          <a:xfrm rot="10800000" flipV="1">
            <a:off x="1219200" y="2467199"/>
            <a:ext cx="6096000" cy="2662267"/>
          </a:xfrm>
          <a:prstGeom prst="rect">
            <a:avLst/>
          </a:prstGeom>
        </p:spPr>
        <p:txBody>
          <a:bodyPr wrap="square">
            <a:spAutoFit/>
          </a:bodyPr>
          <a:lstStyle/>
          <a:p>
            <a:pPr algn="ctr">
              <a:spcBef>
                <a:spcPct val="50000"/>
              </a:spcBef>
            </a:pPr>
            <a:r>
              <a:rPr lang="en-US" sz="3200" b="1" dirty="0" smtClean="0">
                <a:solidFill>
                  <a:srgbClr val="002060"/>
                </a:solidFill>
              </a:rPr>
              <a:t>       Coring Machine</a:t>
            </a:r>
          </a:p>
          <a:p>
            <a:pPr algn="ctr">
              <a:spcBef>
                <a:spcPct val="50000"/>
              </a:spcBef>
            </a:pPr>
            <a:endParaRPr lang="en-US" b="1" dirty="0">
              <a:solidFill>
                <a:srgbClr val="002060"/>
              </a:solidFill>
            </a:endParaRPr>
          </a:p>
          <a:p>
            <a:pPr algn="ctr">
              <a:spcBef>
                <a:spcPct val="50000"/>
              </a:spcBef>
            </a:pPr>
            <a:endParaRPr lang="en-US" b="1" dirty="0" smtClean="0">
              <a:solidFill>
                <a:srgbClr val="002060"/>
              </a:solidFill>
            </a:endParaRPr>
          </a:p>
          <a:p>
            <a:pPr algn="ctr">
              <a:spcBef>
                <a:spcPct val="50000"/>
              </a:spcBef>
            </a:pPr>
            <a:endParaRPr lang="en-US" b="1" dirty="0">
              <a:solidFill>
                <a:srgbClr val="002060"/>
              </a:solidFill>
            </a:endParaRPr>
          </a:p>
          <a:p>
            <a:pPr algn="ctr">
              <a:spcBef>
                <a:spcPct val="50000"/>
              </a:spcBef>
            </a:pPr>
            <a:endParaRPr lang="en-US" b="1" dirty="0" smtClean="0">
              <a:solidFill>
                <a:srgbClr val="002060"/>
              </a:solidFill>
            </a:endParaRPr>
          </a:p>
          <a:p>
            <a:pPr algn="ctr">
              <a:spcBef>
                <a:spcPct val="50000"/>
              </a:spcBef>
            </a:pPr>
            <a:endParaRPr lang="en-US" b="1" dirty="0">
              <a:solidFill>
                <a:srgbClr val="002060"/>
              </a:solidFill>
            </a:endParaRPr>
          </a:p>
        </p:txBody>
      </p:sp>
    </p:spTree>
    <p:extLst>
      <p:ext uri="{BB962C8B-B14F-4D97-AF65-F5344CB8AC3E}">
        <p14:creationId xmlns:p14="http://schemas.microsoft.com/office/powerpoint/2010/main" val="78985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17638"/>
          </a:xfrm>
        </p:spPr>
        <p:txBody>
          <a:bodyPr/>
          <a:lstStyle/>
          <a:p>
            <a:r>
              <a:rPr lang="ar-EG" dirty="0" smtClean="0"/>
              <a:t>تدريبات علي المحاضرة الثامنة</a:t>
            </a:r>
            <a:endParaRPr lang="ar-EG" dirty="0"/>
          </a:p>
        </p:txBody>
      </p:sp>
      <p:sp>
        <p:nvSpPr>
          <p:cNvPr id="3" name="Content Placeholder 2"/>
          <p:cNvSpPr>
            <a:spLocks noGrp="1"/>
          </p:cNvSpPr>
          <p:nvPr>
            <p:ph idx="1"/>
          </p:nvPr>
        </p:nvSpPr>
        <p:spPr>
          <a:xfrm>
            <a:off x="457200" y="1066800"/>
            <a:ext cx="8229600" cy="5059363"/>
          </a:xfrm>
        </p:spPr>
        <p:txBody>
          <a:bodyPr>
            <a:normAutofit/>
          </a:bodyPr>
          <a:lstStyle/>
          <a:p>
            <a:r>
              <a:rPr lang="ar-EG" dirty="0" smtClean="0">
                <a:solidFill>
                  <a:srgbClr val="7030A0"/>
                </a:solidFill>
              </a:rPr>
              <a:t>1- عرف عملية الكورينج </a:t>
            </a:r>
            <a:r>
              <a:rPr lang="en-US" dirty="0" smtClean="0">
                <a:solidFill>
                  <a:srgbClr val="7030A0"/>
                </a:solidFill>
              </a:rPr>
              <a:t>Coring </a:t>
            </a:r>
            <a:r>
              <a:rPr lang="ar-EG" dirty="0" smtClean="0">
                <a:solidFill>
                  <a:srgbClr val="7030A0"/>
                </a:solidFill>
              </a:rPr>
              <a:t>موضحا مميزاتها وعيوبها واسباب اجرائها ؟</a:t>
            </a:r>
          </a:p>
          <a:p>
            <a:r>
              <a:rPr lang="ar-EG" dirty="0" smtClean="0">
                <a:solidFill>
                  <a:srgbClr val="00B050"/>
                </a:solidFill>
              </a:rPr>
              <a:t>2- قارن بين كل من ا-عملية الحفر وعمليتي الرزات والشرائح ب- عملية التغطية وعملية </a:t>
            </a:r>
            <a:r>
              <a:rPr lang="en-US" dirty="0" smtClean="0">
                <a:solidFill>
                  <a:srgbClr val="00B050"/>
                </a:solidFill>
              </a:rPr>
              <a:t>matting </a:t>
            </a:r>
            <a:r>
              <a:rPr lang="ar-EG" dirty="0" smtClean="0">
                <a:solidFill>
                  <a:srgbClr val="00B050"/>
                </a:solidFill>
              </a:rPr>
              <a:t>(السجادة)</a:t>
            </a:r>
            <a:r>
              <a:rPr lang="ar-EG" dirty="0">
                <a:solidFill>
                  <a:srgbClr val="00B050"/>
                </a:solidFill>
              </a:rPr>
              <a:t> ؟ </a:t>
            </a:r>
          </a:p>
          <a:p>
            <a:r>
              <a:rPr lang="ar-EG" dirty="0" smtClean="0">
                <a:solidFill>
                  <a:schemeClr val="tx2"/>
                </a:solidFill>
              </a:rPr>
              <a:t>3- مالهدف من اجراء العمليات الاتية :</a:t>
            </a:r>
          </a:p>
          <a:p>
            <a:r>
              <a:rPr lang="ar-EG" dirty="0" smtClean="0">
                <a:solidFill>
                  <a:schemeClr val="tx2"/>
                </a:solidFill>
              </a:rPr>
              <a:t>ا- القص القائم</a:t>
            </a:r>
          </a:p>
          <a:p>
            <a:r>
              <a:rPr lang="ar-EG" dirty="0" smtClean="0">
                <a:solidFill>
                  <a:schemeClr val="tx2"/>
                </a:solidFill>
              </a:rPr>
              <a:t>ب-  </a:t>
            </a:r>
            <a:r>
              <a:rPr lang="en-US" dirty="0" smtClean="0">
                <a:solidFill>
                  <a:schemeClr val="tx2"/>
                </a:solidFill>
              </a:rPr>
              <a:t>Rolling</a:t>
            </a:r>
            <a:r>
              <a:rPr lang="ar-EG" dirty="0" smtClean="0">
                <a:solidFill>
                  <a:schemeClr val="tx2"/>
                </a:solidFill>
              </a:rPr>
              <a:t> ج- تلوين المسطح وتحديده </a:t>
            </a:r>
          </a:p>
          <a:p>
            <a:r>
              <a:rPr lang="ar-EG" dirty="0" smtClean="0">
                <a:solidFill>
                  <a:schemeClr val="tx2">
                    <a:lumMod val="50000"/>
                  </a:schemeClr>
                </a:solidFill>
              </a:rPr>
              <a:t>4- ما المقصود بتجديد المسطح الاخضر واسباب اجرائه ؟</a:t>
            </a:r>
            <a:endParaRPr lang="ar-EG" dirty="0">
              <a:solidFill>
                <a:schemeClr val="tx2">
                  <a:lumMod val="50000"/>
                </a:schemeClr>
              </a:solidFill>
            </a:endParaRPr>
          </a:p>
        </p:txBody>
      </p:sp>
    </p:spTree>
    <p:extLst>
      <p:ext uri="{BB962C8B-B14F-4D97-AF65-F5344CB8AC3E}">
        <p14:creationId xmlns:p14="http://schemas.microsoft.com/office/powerpoint/2010/main" val="3716476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113</TotalTime>
  <Words>689</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عمليات الصيانة الثانوية للمسطحات الخضراء</vt:lpstr>
      <vt:lpstr>PowerPoint Presentation</vt:lpstr>
      <vt:lpstr>PowerPoint Presentation</vt:lpstr>
      <vt:lpstr>PowerPoint Presentation</vt:lpstr>
      <vt:lpstr>PowerPoint Presentation</vt:lpstr>
      <vt:lpstr>PowerPoint Presentation</vt:lpstr>
      <vt:lpstr>PowerPoint Presentation</vt:lpstr>
      <vt:lpstr>تدريبات علي المحاضرة الثامنة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19</cp:revision>
  <dcterms:created xsi:type="dcterms:W3CDTF">2006-08-16T00:00:00Z</dcterms:created>
  <dcterms:modified xsi:type="dcterms:W3CDTF">2020-04-01T20:40:42Z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